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1" r:id="rId2"/>
    <p:sldId id="277" r:id="rId3"/>
    <p:sldId id="274" r:id="rId4"/>
    <p:sldId id="281" r:id="rId5"/>
    <p:sldId id="263" r:id="rId6"/>
    <p:sldId id="267" r:id="rId7"/>
  </p:sldIdLst>
  <p:sldSz cx="9144000" cy="6858000" type="screen4x3"/>
  <p:notesSz cx="6808788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6" autoAdjust="0"/>
    <p:restoredTop sz="92222" autoAdjust="0"/>
  </p:normalViewPr>
  <p:slideViewPr>
    <p:cSldViewPr>
      <p:cViewPr>
        <p:scale>
          <a:sx n="100" d="100"/>
          <a:sy n="100" d="100"/>
        </p:scale>
        <p:origin x="-226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3A8FA-E4F7-4FDF-A055-53B1B5F1A2F2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186"/>
            <a:ext cx="544703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D34B2-FEAC-43FA-BABE-2FF721523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2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994FF-6D9B-4F87-8290-237EF13A664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E8934-DB15-4F4B-BEEF-AD23C376444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8A91-DD16-4240-81DD-51BE6AE2C47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F01-B5E7-4693-9A9F-31A565CFE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8A91-DD16-4240-81DD-51BE6AE2C47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F01-B5E7-4693-9A9F-31A565CFE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8A91-DD16-4240-81DD-51BE6AE2C47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F01-B5E7-4693-9A9F-31A565CFE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-4763"/>
            <a:ext cx="9144000" cy="6286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281738"/>
            <a:ext cx="9144000" cy="576262"/>
          </a:xfrm>
          <a:prstGeom prst="rect">
            <a:avLst/>
          </a:prstGeom>
          <a:solidFill>
            <a:srgbClr val="B1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51163"/>
            <a:r>
              <a:rPr 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Энергоэффективность, энергосбережение и ядерная энергетика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549" y="1735669"/>
            <a:ext cx="7772400" cy="1003829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7549" y="3051705"/>
            <a:ext cx="7772400" cy="148642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717549" y="4850340"/>
            <a:ext cx="6562195" cy="914400"/>
          </a:xfrm>
        </p:spPr>
        <p:txBody>
          <a:bodyPr>
            <a:normAutofit/>
          </a:bodyPr>
          <a:lstStyle>
            <a:lvl1pPr marL="0" indent="0">
              <a:buNone/>
              <a:defRPr lang="ru-RU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8A91-DD16-4240-81DD-51BE6AE2C47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F01-B5E7-4693-9A9F-31A565CFE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8A91-DD16-4240-81DD-51BE6AE2C47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F01-B5E7-4693-9A9F-31A565CFE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8A91-DD16-4240-81DD-51BE6AE2C47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F01-B5E7-4693-9A9F-31A565CFE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8A91-DD16-4240-81DD-51BE6AE2C47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F01-B5E7-4693-9A9F-31A565CFE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8A91-DD16-4240-81DD-51BE6AE2C47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F01-B5E7-4693-9A9F-31A565CFE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8A91-DD16-4240-81DD-51BE6AE2C47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F01-B5E7-4693-9A9F-31A565CFE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8A91-DD16-4240-81DD-51BE6AE2C47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F01-B5E7-4693-9A9F-31A565CFE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8A91-DD16-4240-81DD-51BE6AE2C47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F01-B5E7-4693-9A9F-31A565CFE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E8A91-DD16-4240-81DD-51BE6AE2C47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26F01-B5E7-4693-9A9F-31A565CFE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375315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The work has been carried out with the financial support of the Ministry of Education and Science of the Russian Federation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Agreement № 14.577.21.0242 on granting subsidies from 26.09.2017, the unique identifier of the project RFMEFI57717X0242).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428868"/>
            <a:ext cx="9144000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UNIVERSAL MODULAR BOOSTER TRANSFORMER FOR MEDIUM VOLTAGE DISTRIBUTION NETWORKS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093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Global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Invention Forum in Cyprus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October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14-15, 2020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s://www.nntu.ru/frontend/web/ngtu/files/universitet/brandbook/EN_osnovna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886075" cy="199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7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134100"/>
            <a:ext cx="9144000" cy="7239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083455"/>
            <a:ext cx="7972452" cy="31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0B5395"/>
              </a:buCl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Transition to a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Smart Grid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881388" y="1428736"/>
            <a:ext cx="68802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85750" algn="just">
              <a:spcAft>
                <a:spcPts val="600"/>
              </a:spcAft>
              <a:buClr>
                <a:srgbClr val="0B5395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operational power flows control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 medium voltage distribution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networks</a:t>
            </a:r>
          </a:p>
          <a:p>
            <a:pPr indent="-285750" algn="just">
              <a:spcAft>
                <a:spcPts val="600"/>
              </a:spcAft>
              <a:buClr>
                <a:srgbClr val="0B5395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structure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management of medium voltage distribution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networks</a:t>
            </a:r>
          </a:p>
          <a:p>
            <a:pPr indent="-285750" algn="just">
              <a:spcAft>
                <a:spcPts val="600"/>
              </a:spcAft>
              <a:buClr>
                <a:srgbClr val="0B5395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reduction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 the cost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power supply for the end consumer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Подзаголовок 2"/>
          <p:cNvSpPr txBox="1">
            <a:spLocks/>
          </p:cNvSpPr>
          <p:nvPr/>
        </p:nvSpPr>
        <p:spPr bwMode="auto">
          <a:xfrm>
            <a:off x="0" y="2643182"/>
            <a:ext cx="91440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Universal modular booster transformer (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UMBT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1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30903" y="3214686"/>
            <a:ext cx="2841625" cy="3143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  <a:buClr>
                <a:srgbClr val="0B5395"/>
              </a:buClr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Operating principle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62438" y="2357430"/>
            <a:ext cx="603250" cy="32385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150" y="3571889"/>
            <a:ext cx="20510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3113" y="3714763"/>
            <a:ext cx="18859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Прямоугольник 62"/>
          <p:cNvSpPr/>
          <p:nvPr/>
        </p:nvSpPr>
        <p:spPr>
          <a:xfrm>
            <a:off x="785786" y="642174"/>
            <a:ext cx="763284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SOLVED PROBLEM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331640" y="6697935"/>
            <a:ext cx="5904656" cy="0"/>
          </a:xfrm>
          <a:prstGeom prst="line">
            <a:avLst/>
          </a:prstGeom>
          <a:ln w="3175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s://www.nntu.ru/frontend/web/ngtu/files/universitet/brandbook/EN_s_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041803" cy="857232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/>
        </p:nvGrpSpPr>
        <p:grpSpPr>
          <a:xfrm>
            <a:off x="285720" y="3143248"/>
            <a:ext cx="4465604" cy="3445314"/>
            <a:chOff x="34958" y="1623299"/>
            <a:chExt cx="4936307" cy="4108007"/>
          </a:xfrm>
        </p:grpSpPr>
        <p:pic>
          <p:nvPicPr>
            <p:cNvPr id="23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42084" y="4880528"/>
              <a:ext cx="1136664" cy="638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68229" y="3639344"/>
              <a:ext cx="726839" cy="726839"/>
            </a:xfrm>
            <a:prstGeom prst="rect">
              <a:avLst/>
            </a:prstGeom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99220" y="3574263"/>
              <a:ext cx="954107" cy="653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 l="4762"/>
            <a:stretch>
              <a:fillRect/>
            </a:stretch>
          </p:blipFill>
          <p:spPr bwMode="auto">
            <a:xfrm flipH="1">
              <a:off x="918810" y="4944464"/>
              <a:ext cx="609034" cy="37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Группа 433"/>
            <p:cNvGrpSpPr/>
            <p:nvPr/>
          </p:nvGrpSpPr>
          <p:grpSpPr>
            <a:xfrm>
              <a:off x="1403790" y="3269789"/>
              <a:ext cx="216024" cy="345564"/>
              <a:chOff x="5652120" y="2708920"/>
              <a:chExt cx="216024" cy="345564"/>
            </a:xfrm>
          </p:grpSpPr>
          <p:sp>
            <p:nvSpPr>
              <p:cNvPr id="112" name="Овал 111"/>
              <p:cNvSpPr/>
              <p:nvPr/>
            </p:nvSpPr>
            <p:spPr>
              <a:xfrm>
                <a:off x="5652120" y="2708920"/>
                <a:ext cx="216024" cy="216024"/>
              </a:xfrm>
              <a:prstGeom prst="ellipse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Овал 112"/>
              <p:cNvSpPr/>
              <p:nvPr/>
            </p:nvSpPr>
            <p:spPr>
              <a:xfrm>
                <a:off x="5652120" y="2838460"/>
                <a:ext cx="216024" cy="216024"/>
              </a:xfrm>
              <a:prstGeom prst="ellipse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8" name="Прямая со стрелкой 27"/>
            <p:cNvCxnSpPr/>
            <p:nvPr/>
          </p:nvCxnSpPr>
          <p:spPr>
            <a:xfrm>
              <a:off x="809966" y="2119064"/>
              <a:ext cx="0" cy="28803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611702" y="1714557"/>
              <a:ext cx="3022376" cy="292488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1259774" y="1958549"/>
              <a:ext cx="3068096" cy="290999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916398" y="1973694"/>
              <a:ext cx="854576" cy="219439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6200000" flipH="1">
              <a:off x="693252" y="2217838"/>
              <a:ext cx="448553" cy="154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202030" y="1763017"/>
              <a:ext cx="864096" cy="221883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3816649" y="2190908"/>
              <a:ext cx="435948" cy="266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250026" y="2241059"/>
              <a:ext cx="360040" cy="92451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Группа 427"/>
            <p:cNvGrpSpPr/>
            <p:nvPr/>
          </p:nvGrpSpPr>
          <p:grpSpPr>
            <a:xfrm>
              <a:off x="808210" y="2449350"/>
              <a:ext cx="216024" cy="345564"/>
              <a:chOff x="5652120" y="2708920"/>
              <a:chExt cx="216024" cy="345564"/>
            </a:xfrm>
          </p:grpSpPr>
          <p:sp>
            <p:nvSpPr>
              <p:cNvPr id="110" name="Овал 109"/>
              <p:cNvSpPr/>
              <p:nvPr/>
            </p:nvSpPr>
            <p:spPr>
              <a:xfrm>
                <a:off x="5652120" y="2708920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Овал 110"/>
              <p:cNvSpPr/>
              <p:nvPr/>
            </p:nvSpPr>
            <p:spPr>
              <a:xfrm>
                <a:off x="5652120" y="2838460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944820" y="1623299"/>
              <a:ext cx="360040" cy="92451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924078" y="2795059"/>
              <a:ext cx="0" cy="14856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80712" y="2950117"/>
              <a:ext cx="465361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Группа 427"/>
            <p:cNvGrpSpPr/>
            <p:nvPr/>
          </p:nvGrpSpPr>
          <p:grpSpPr>
            <a:xfrm>
              <a:off x="3930886" y="2425185"/>
              <a:ext cx="216024" cy="345564"/>
              <a:chOff x="5652120" y="2708920"/>
              <a:chExt cx="216024" cy="345564"/>
            </a:xfrm>
          </p:grpSpPr>
          <p:sp>
            <p:nvSpPr>
              <p:cNvPr id="108" name="Овал 107"/>
              <p:cNvSpPr/>
              <p:nvPr/>
            </p:nvSpPr>
            <p:spPr>
              <a:xfrm>
                <a:off x="5652120" y="2708920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5652120" y="2838460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1" name="Прямая соединительная линия 40"/>
            <p:cNvCxnSpPr/>
            <p:nvPr/>
          </p:nvCxnSpPr>
          <p:spPr>
            <a:xfrm>
              <a:off x="4046754" y="2770893"/>
              <a:ext cx="0" cy="14856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803388" y="2925952"/>
              <a:ext cx="465361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Группа 433"/>
            <p:cNvGrpSpPr/>
            <p:nvPr/>
          </p:nvGrpSpPr>
          <p:grpSpPr>
            <a:xfrm>
              <a:off x="3348006" y="3269789"/>
              <a:ext cx="216024" cy="345564"/>
              <a:chOff x="5652120" y="2708920"/>
              <a:chExt cx="216024" cy="345564"/>
            </a:xfrm>
          </p:grpSpPr>
          <p:sp>
            <p:nvSpPr>
              <p:cNvPr id="106" name="Овал 105"/>
              <p:cNvSpPr/>
              <p:nvPr/>
            </p:nvSpPr>
            <p:spPr>
              <a:xfrm>
                <a:off x="5652120" y="2708920"/>
                <a:ext cx="216024" cy="216024"/>
              </a:xfrm>
              <a:prstGeom prst="ellipse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Овал 106"/>
              <p:cNvSpPr/>
              <p:nvPr/>
            </p:nvSpPr>
            <p:spPr>
              <a:xfrm>
                <a:off x="5652120" y="2838460"/>
                <a:ext cx="216024" cy="216024"/>
              </a:xfrm>
              <a:prstGeom prst="ellipse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433"/>
            <p:cNvGrpSpPr/>
            <p:nvPr/>
          </p:nvGrpSpPr>
          <p:grpSpPr>
            <a:xfrm>
              <a:off x="3931784" y="4429059"/>
              <a:ext cx="216024" cy="345564"/>
              <a:chOff x="5652120" y="2708920"/>
              <a:chExt cx="216024" cy="345564"/>
            </a:xfrm>
          </p:grpSpPr>
          <p:sp>
            <p:nvSpPr>
              <p:cNvPr id="104" name="Овал 103"/>
              <p:cNvSpPr/>
              <p:nvPr/>
            </p:nvSpPr>
            <p:spPr>
              <a:xfrm>
                <a:off x="5652120" y="2708920"/>
                <a:ext cx="216024" cy="216024"/>
              </a:xfrm>
              <a:prstGeom prst="ellipse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Овал 104"/>
              <p:cNvSpPr/>
              <p:nvPr/>
            </p:nvSpPr>
            <p:spPr>
              <a:xfrm>
                <a:off x="5652120" y="2838460"/>
                <a:ext cx="216024" cy="216024"/>
              </a:xfrm>
              <a:prstGeom prst="ellipse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5" name="Прямая соединительная линия 44"/>
            <p:cNvCxnSpPr/>
            <p:nvPr/>
          </p:nvCxnSpPr>
          <p:spPr>
            <a:xfrm>
              <a:off x="976181" y="2956490"/>
              <a:ext cx="548163" cy="14470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3448391" y="2931316"/>
              <a:ext cx="521444" cy="17702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879772" y="2934025"/>
              <a:ext cx="37472" cy="1495036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4039721" y="2934027"/>
              <a:ext cx="8403" cy="150019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1513638" y="3094051"/>
              <a:ext cx="3561" cy="168399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3451976" y="3103576"/>
              <a:ext cx="3561" cy="168399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538030" y="2835043"/>
              <a:ext cx="453184" cy="116368"/>
            </a:xfrm>
            <a:prstGeom prst="line">
              <a:avLst/>
            </a:prstGeom>
            <a:ln w="190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4043707" y="2783964"/>
              <a:ext cx="403423" cy="120379"/>
            </a:xfrm>
            <a:prstGeom prst="line">
              <a:avLst/>
            </a:prstGeom>
            <a:ln w="190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464340" y="3622481"/>
              <a:ext cx="0" cy="72856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311816" y="3701836"/>
              <a:ext cx="29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521240" y="3622481"/>
              <a:ext cx="0" cy="72856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1368716" y="3701836"/>
              <a:ext cx="29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043526" y="4782249"/>
              <a:ext cx="0" cy="72856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888175" y="3205667"/>
              <a:ext cx="689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TS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6-</a:t>
              </a:r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0/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0,4 </a:t>
              </a:r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kV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4958" y="2414317"/>
              <a:ext cx="8347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DDS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110/6-</a:t>
              </a:r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kV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97910" y="2410827"/>
              <a:ext cx="873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DDS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110/6-</a:t>
              </a:r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kV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1" name="Прямая со стрелкой 60"/>
            <p:cNvCxnSpPr/>
            <p:nvPr/>
          </p:nvCxnSpPr>
          <p:spPr>
            <a:xfrm>
              <a:off x="4122433" y="2115145"/>
              <a:ext cx="0" cy="28803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Группа 433"/>
            <p:cNvGrpSpPr/>
            <p:nvPr/>
          </p:nvGrpSpPr>
          <p:grpSpPr>
            <a:xfrm>
              <a:off x="814170" y="4431578"/>
              <a:ext cx="216024" cy="345564"/>
              <a:chOff x="5652120" y="2708920"/>
              <a:chExt cx="216024" cy="345564"/>
            </a:xfrm>
          </p:grpSpPr>
          <p:sp>
            <p:nvSpPr>
              <p:cNvPr id="102" name="Овал 101"/>
              <p:cNvSpPr/>
              <p:nvPr/>
            </p:nvSpPr>
            <p:spPr>
              <a:xfrm>
                <a:off x="5652120" y="2708920"/>
                <a:ext cx="216024" cy="216024"/>
              </a:xfrm>
              <a:prstGeom prst="ellipse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Овал 102"/>
              <p:cNvSpPr/>
              <p:nvPr/>
            </p:nvSpPr>
            <p:spPr>
              <a:xfrm>
                <a:off x="5652120" y="2838460"/>
                <a:ext cx="216024" cy="216024"/>
              </a:xfrm>
              <a:prstGeom prst="ellipse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7" name="Прямая соединительная линия 66"/>
            <p:cNvCxnSpPr/>
            <p:nvPr/>
          </p:nvCxnSpPr>
          <p:spPr>
            <a:xfrm>
              <a:off x="925912" y="4784767"/>
              <a:ext cx="0" cy="72856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773388" y="4864123"/>
              <a:ext cx="29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03520" y="4429300"/>
              <a:ext cx="689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TS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6-</a:t>
              </a:r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0/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0,4 </a:t>
              </a:r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kV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402775" y="3182807"/>
              <a:ext cx="689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TS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6-</a:t>
              </a:r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0/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0,4 </a:t>
              </a:r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kV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67755" y="4460788"/>
              <a:ext cx="689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TS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6-</a:t>
              </a:r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0/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0,4 </a:t>
              </a:r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kV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>
              <a:off x="1749198" y="3089276"/>
              <a:ext cx="146045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1368716" y="3221776"/>
              <a:ext cx="29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3296576" y="3214156"/>
              <a:ext cx="29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784060" y="4357156"/>
              <a:ext cx="29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3898556" y="4357156"/>
              <a:ext cx="29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3891002" y="4846679"/>
              <a:ext cx="29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1239811" y="4627519"/>
              <a:ext cx="25200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1647813" y="3086987"/>
              <a:ext cx="93765" cy="12481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 flipV="1">
              <a:off x="3204616" y="3086984"/>
              <a:ext cx="81496" cy="13244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3760091" y="4351905"/>
              <a:ext cx="190502" cy="2667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H="1" flipV="1">
              <a:off x="1079791" y="4359524"/>
              <a:ext cx="160020" cy="2743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983129" y="2865982"/>
              <a:ext cx="963623" cy="5137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Times New Roman" pitchFamily="18" charset="0"/>
                  <a:cs typeface="Times New Roman" pitchFamily="18" charset="0"/>
                </a:rPr>
                <a:t>UMBT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6-</a:t>
              </a:r>
              <a:r>
                <a:rPr lang="en-US" sz="11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1100" dirty="0" smtClean="0">
                  <a:latin typeface="Times New Roman" pitchFamily="18" charset="0"/>
                  <a:cs typeface="Times New Roman" pitchFamily="18" charset="0"/>
                </a:rPr>
                <a:t>kV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061102" y="4379351"/>
              <a:ext cx="963623" cy="5137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Times New Roman" pitchFamily="18" charset="0"/>
                  <a:cs typeface="Times New Roman" pitchFamily="18" charset="0"/>
                </a:rPr>
                <a:t>UMBT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6-</a:t>
              </a:r>
              <a:r>
                <a:rPr lang="en-US" sz="11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1100" dirty="0" smtClean="0">
                  <a:latin typeface="Times New Roman" pitchFamily="18" charset="0"/>
                  <a:cs typeface="Times New Roman" pitchFamily="18" charset="0"/>
                </a:rPr>
                <a:t>kV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5" name="Прямая со стрелкой 84"/>
            <p:cNvCxnSpPr/>
            <p:nvPr/>
          </p:nvCxnSpPr>
          <p:spPr>
            <a:xfrm>
              <a:off x="1731099" y="3180129"/>
              <a:ext cx="271686" cy="992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 flipH="1" flipV="1">
              <a:off x="2970344" y="3005155"/>
              <a:ext cx="265818" cy="41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/>
            <p:nvPr/>
          </p:nvCxnSpPr>
          <p:spPr>
            <a:xfrm>
              <a:off x="1766540" y="4714761"/>
              <a:ext cx="271686" cy="992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/>
            <p:nvPr/>
          </p:nvCxnSpPr>
          <p:spPr>
            <a:xfrm flipH="1" flipV="1">
              <a:off x="3037684" y="4539787"/>
              <a:ext cx="265818" cy="41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Полилиния 340"/>
            <p:cNvSpPr/>
            <p:nvPr/>
          </p:nvSpPr>
          <p:spPr>
            <a:xfrm flipH="1">
              <a:off x="1514815" y="3711103"/>
              <a:ext cx="60052" cy="129627"/>
            </a:xfrm>
            <a:custGeom>
              <a:avLst/>
              <a:gdLst>
                <a:gd name="connsiteX0" fmla="*/ 152400 w 158750"/>
                <a:gd name="connsiteY0" fmla="*/ 0 h 393700"/>
                <a:gd name="connsiteX1" fmla="*/ 133350 w 158750"/>
                <a:gd name="connsiteY1" fmla="*/ 241300 h 393700"/>
                <a:gd name="connsiteX2" fmla="*/ 0 w 158750"/>
                <a:gd name="connsiteY2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750" h="393700">
                  <a:moveTo>
                    <a:pt x="152400" y="0"/>
                  </a:moveTo>
                  <a:cubicBezTo>
                    <a:pt x="155575" y="87841"/>
                    <a:pt x="158750" y="175683"/>
                    <a:pt x="133350" y="241300"/>
                  </a:cubicBezTo>
                  <a:cubicBezTo>
                    <a:pt x="107950" y="306917"/>
                    <a:pt x="53975" y="350308"/>
                    <a:pt x="0" y="393700"/>
                  </a:cubicBezTo>
                </a:path>
              </a:pathLst>
            </a:cu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олилиния 340"/>
            <p:cNvSpPr/>
            <p:nvPr/>
          </p:nvSpPr>
          <p:spPr>
            <a:xfrm flipH="1">
              <a:off x="925912" y="4864125"/>
              <a:ext cx="60052" cy="129627"/>
            </a:xfrm>
            <a:custGeom>
              <a:avLst/>
              <a:gdLst>
                <a:gd name="connsiteX0" fmla="*/ 152400 w 158750"/>
                <a:gd name="connsiteY0" fmla="*/ 0 h 393700"/>
                <a:gd name="connsiteX1" fmla="*/ 133350 w 158750"/>
                <a:gd name="connsiteY1" fmla="*/ 241300 h 393700"/>
                <a:gd name="connsiteX2" fmla="*/ 0 w 158750"/>
                <a:gd name="connsiteY2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750" h="393700">
                  <a:moveTo>
                    <a:pt x="152400" y="0"/>
                  </a:moveTo>
                  <a:cubicBezTo>
                    <a:pt x="155575" y="87841"/>
                    <a:pt x="158750" y="175683"/>
                    <a:pt x="133350" y="241300"/>
                  </a:cubicBezTo>
                  <a:cubicBezTo>
                    <a:pt x="107950" y="306917"/>
                    <a:pt x="53975" y="350308"/>
                    <a:pt x="0" y="393700"/>
                  </a:cubicBezTo>
                </a:path>
              </a:pathLst>
            </a:cu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олилиния 336"/>
            <p:cNvSpPr/>
            <p:nvPr/>
          </p:nvSpPr>
          <p:spPr>
            <a:xfrm>
              <a:off x="3362571" y="3708740"/>
              <a:ext cx="107016" cy="191335"/>
            </a:xfrm>
            <a:custGeom>
              <a:avLst/>
              <a:gdLst>
                <a:gd name="connsiteX0" fmla="*/ 152400 w 158750"/>
                <a:gd name="connsiteY0" fmla="*/ 0 h 393700"/>
                <a:gd name="connsiteX1" fmla="*/ 133350 w 158750"/>
                <a:gd name="connsiteY1" fmla="*/ 241300 h 393700"/>
                <a:gd name="connsiteX2" fmla="*/ 0 w 158750"/>
                <a:gd name="connsiteY2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750" h="393700">
                  <a:moveTo>
                    <a:pt x="152400" y="0"/>
                  </a:moveTo>
                  <a:cubicBezTo>
                    <a:pt x="155575" y="87841"/>
                    <a:pt x="158750" y="175683"/>
                    <a:pt x="133350" y="241300"/>
                  </a:cubicBezTo>
                  <a:cubicBezTo>
                    <a:pt x="107950" y="306917"/>
                    <a:pt x="53975" y="350308"/>
                    <a:pt x="0" y="393700"/>
                  </a:cubicBezTo>
                </a:path>
              </a:pathLst>
            </a:cu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олилиния 336"/>
            <p:cNvSpPr/>
            <p:nvPr/>
          </p:nvSpPr>
          <p:spPr>
            <a:xfrm>
              <a:off x="3940421" y="4839040"/>
              <a:ext cx="107016" cy="191335"/>
            </a:xfrm>
            <a:custGeom>
              <a:avLst/>
              <a:gdLst>
                <a:gd name="connsiteX0" fmla="*/ 152400 w 158750"/>
                <a:gd name="connsiteY0" fmla="*/ 0 h 393700"/>
                <a:gd name="connsiteX1" fmla="*/ 133350 w 158750"/>
                <a:gd name="connsiteY1" fmla="*/ 241300 h 393700"/>
                <a:gd name="connsiteX2" fmla="*/ 0 w 158750"/>
                <a:gd name="connsiteY2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750" h="393700">
                  <a:moveTo>
                    <a:pt x="152400" y="0"/>
                  </a:moveTo>
                  <a:cubicBezTo>
                    <a:pt x="155575" y="87841"/>
                    <a:pt x="158750" y="175683"/>
                    <a:pt x="133350" y="241300"/>
                  </a:cubicBezTo>
                  <a:cubicBezTo>
                    <a:pt x="107950" y="306917"/>
                    <a:pt x="53975" y="350308"/>
                    <a:pt x="0" y="393700"/>
                  </a:cubicBezTo>
                </a:path>
              </a:pathLst>
            </a:cu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5" name="Прямая со стрелкой 94"/>
            <p:cNvCxnSpPr/>
            <p:nvPr/>
          </p:nvCxnSpPr>
          <p:spPr>
            <a:xfrm>
              <a:off x="668197" y="5646924"/>
              <a:ext cx="271686" cy="992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>
            <a:xfrm flipH="1" flipV="1">
              <a:off x="663747" y="5555794"/>
              <a:ext cx="265818" cy="41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Прямоугольник 96"/>
            <p:cNvSpPr/>
            <p:nvPr/>
          </p:nvSpPr>
          <p:spPr>
            <a:xfrm>
              <a:off x="923041" y="5454307"/>
              <a:ext cx="382650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500"/>
                </a:spcAft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power flow direction and value change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8" name="Прямая со стрелкой 97"/>
            <p:cNvCxnSpPr/>
            <p:nvPr/>
          </p:nvCxnSpPr>
          <p:spPr>
            <a:xfrm>
              <a:off x="807763" y="3582097"/>
              <a:ext cx="0" cy="28803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/>
            <p:nvPr/>
          </p:nvCxnSpPr>
          <p:spPr>
            <a:xfrm>
              <a:off x="4120131" y="3510089"/>
              <a:ext cx="0" cy="28803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1456382" y="1793657"/>
              <a:ext cx="2684913" cy="44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Times New Roman" pitchFamily="18" charset="0"/>
                  <a:cs typeface="Times New Roman" pitchFamily="18" charset="0"/>
                </a:rPr>
                <a:t>Main power transmission </a:t>
              </a:r>
              <a:r>
                <a:rPr lang="en-US" sz="900" dirty="0" smtClean="0">
                  <a:latin typeface="Times New Roman" pitchFamily="18" charset="0"/>
                  <a:cs typeface="Times New Roman" pitchFamily="18" charset="0"/>
                </a:rPr>
                <a:t>lines</a:t>
              </a:r>
              <a:endParaRPr lang="en-US" sz="9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9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900" dirty="0" smtClean="0">
                  <a:latin typeface="Times New Roman" pitchFamily="18" charset="0"/>
                  <a:cs typeface="Times New Roman" pitchFamily="18" charset="0"/>
                </a:rPr>
                <a:t>   U</a:t>
              </a:r>
              <a:r>
                <a:rPr lang="en-US" sz="900" u="sng" dirty="0" smtClean="0">
                  <a:latin typeface="Times New Roman" pitchFamily="18" charset="0"/>
                  <a:cs typeface="Times New Roman" pitchFamily="18" charset="0"/>
                </a:rPr>
                <a:t>&gt;</a:t>
              </a: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110 </a:t>
              </a:r>
              <a:r>
                <a:rPr lang="en-US" sz="900" dirty="0" smtClean="0">
                  <a:latin typeface="Times New Roman" pitchFamily="18" charset="0"/>
                  <a:cs typeface="Times New Roman" pitchFamily="18" charset="0"/>
                </a:rPr>
                <a:t>kV</a:t>
              </a:r>
              <a:endParaRPr lang="ru-RU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00291" y="2333685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Times New Roman" pitchFamily="18" charset="0"/>
                  <a:cs typeface="Times New Roman" pitchFamily="18" charset="0"/>
                </a:rPr>
                <a:t>Power distribution network </a:t>
              </a:r>
            </a:p>
            <a:p>
              <a:pPr algn="ctr"/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6-</a:t>
              </a:r>
              <a:r>
                <a:rPr lang="en-US" sz="9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900" dirty="0" smtClean="0">
                  <a:latin typeface="Times New Roman" pitchFamily="18" charset="0"/>
                  <a:cs typeface="Times New Roman" pitchFamily="18" charset="0"/>
                </a:rPr>
                <a:t>kV</a:t>
              </a:r>
              <a:endParaRPr lang="ru-RU" sz="9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4" name="Прямоугольник 113"/>
          <p:cNvSpPr/>
          <p:nvPr/>
        </p:nvSpPr>
        <p:spPr>
          <a:xfrm>
            <a:off x="5092001" y="5398607"/>
            <a:ext cx="1868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Transversal voltage control</a:t>
            </a:r>
          </a:p>
          <a:p>
            <a:pPr algn="ctr"/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voltage phase change</a:t>
            </a:r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088161" y="5357826"/>
            <a:ext cx="1893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Longitudinal voltage control</a:t>
            </a:r>
          </a:p>
          <a:p>
            <a:pPr algn="ctr"/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voltage </a:t>
            </a:r>
            <a:r>
              <a:rPr lang="en-US" sz="1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value </a:t>
            </a:r>
            <a:r>
              <a:rPr lang="en-US" sz="1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1200" b="1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Стрелка вправо 115"/>
          <p:cNvSpPr/>
          <p:nvPr/>
        </p:nvSpPr>
        <p:spPr>
          <a:xfrm rot="5400000">
            <a:off x="5961232" y="6022237"/>
            <a:ext cx="214314" cy="17137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4929190" y="6215082"/>
            <a:ext cx="2020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Active power flow change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7243279" y="6182045"/>
            <a:ext cx="1661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Reactive power flow change</a:t>
            </a:r>
          </a:p>
        </p:txBody>
      </p:sp>
      <p:sp>
        <p:nvSpPr>
          <p:cNvPr id="119" name="Стрелка вправо 118"/>
          <p:cNvSpPr/>
          <p:nvPr/>
        </p:nvSpPr>
        <p:spPr>
          <a:xfrm rot="5400000">
            <a:off x="7927556" y="6022237"/>
            <a:ext cx="214314" cy="17137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915058" y="3447377"/>
            <a:ext cx="2871784" cy="3293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10000"/>
              </a:lnSpc>
              <a:spcAft>
                <a:spcPts val="600"/>
              </a:spcAft>
              <a:buClr>
                <a:srgbClr val="0B5395"/>
              </a:buClr>
              <a:defRPr/>
            </a:pPr>
            <a:r>
              <a:rPr kumimoji="0" lang="en-US" alt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Performed functions</a:t>
            </a:r>
            <a:endParaRPr kumimoji="0" lang="ru-RU" altLang="ru-RU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7"/>
          <p:cNvSpPr>
            <a:spLocks noChangeArrowheads="1"/>
          </p:cNvSpPr>
          <p:nvPr/>
        </p:nvSpPr>
        <p:spPr bwMode="auto">
          <a:xfrm>
            <a:off x="5572132" y="3761115"/>
            <a:ext cx="3336918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rgbClr val="0B5395"/>
              </a:buClr>
              <a:buFont typeface="Arial" charset="0"/>
              <a:buChar char="•"/>
            </a:pP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Voltage regulation at distribution network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nodes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rgbClr val="0B5395"/>
              </a:buClr>
              <a:buFont typeface="Arial" charset="0"/>
              <a:buChar char="•"/>
            </a:pP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Regulation of active and reactive power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flows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rgbClr val="0B5395"/>
              </a:buClr>
              <a:buFont typeface="Arial" charset="0"/>
              <a:buChar char="•"/>
            </a:pP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Changing the configuration of the distribution network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1309364" y="1071546"/>
            <a:ext cx="7079060" cy="2807742"/>
            <a:chOff x="356374" y="1098550"/>
            <a:chExt cx="8787626" cy="347023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643423" y="3313113"/>
              <a:ext cx="1071410" cy="1010579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691137" y="2455862"/>
              <a:ext cx="675866" cy="876809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020376" y="2455862"/>
              <a:ext cx="1356433" cy="714375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34" name="Прямоугольник 9"/>
            <p:cNvSpPr>
              <a:spLocks noChangeArrowheads="1"/>
            </p:cNvSpPr>
            <p:nvPr/>
          </p:nvSpPr>
          <p:spPr bwMode="auto">
            <a:xfrm>
              <a:off x="5381942" y="2611312"/>
              <a:ext cx="1636712" cy="45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Series</a:t>
              </a:r>
              <a:endPara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transformers</a:t>
              </a:r>
            </a:p>
          </p:txBody>
        </p:sp>
        <p:sp>
          <p:nvSpPr>
            <p:cNvPr id="35" name="TextBox 12"/>
            <p:cNvSpPr txBox="1">
              <a:spLocks noChangeArrowheads="1"/>
            </p:cNvSpPr>
            <p:nvPr/>
          </p:nvSpPr>
          <p:spPr bwMode="auto">
            <a:xfrm>
              <a:off x="7537450" y="1727200"/>
              <a:ext cx="1606550" cy="570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ru-R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Electricity consumer</a:t>
              </a:r>
              <a:endPara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Прямоугольник 15"/>
            <p:cNvSpPr>
              <a:spLocks noChangeArrowheads="1"/>
            </p:cNvSpPr>
            <p:nvPr/>
          </p:nvSpPr>
          <p:spPr bwMode="auto">
            <a:xfrm>
              <a:off x="387348" y="2520200"/>
              <a:ext cx="1285874" cy="45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Shunt transformer </a:t>
              </a:r>
              <a:endPara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Группа 75"/>
            <p:cNvGrpSpPr>
              <a:grpSpLocks/>
            </p:cNvGrpSpPr>
            <p:nvPr/>
          </p:nvGrpSpPr>
          <p:grpSpPr bwMode="auto">
            <a:xfrm>
              <a:off x="535429" y="1098550"/>
              <a:ext cx="7108386" cy="3151962"/>
              <a:chOff x="425011" y="571480"/>
              <a:chExt cx="5437244" cy="2253369"/>
            </a:xfrm>
          </p:grpSpPr>
          <p:pic>
            <p:nvPicPr>
              <p:cNvPr id="46" name="Picture 2" descr="C:\Users\LEP-2\Desktop\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9190" y="571480"/>
                <a:ext cx="933065" cy="865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1072119" y="1072229"/>
                <a:ext cx="28145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1072119" y="1214232"/>
                <a:ext cx="24546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1072119" y="1356235"/>
                <a:ext cx="209478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Овал 49"/>
              <p:cNvSpPr/>
              <p:nvPr/>
            </p:nvSpPr>
            <p:spPr>
              <a:xfrm>
                <a:off x="1391262" y="1570486"/>
                <a:ext cx="357230" cy="3575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1391262" y="1785983"/>
                <a:ext cx="357230" cy="35749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 flipH="1" flipV="1">
                <a:off x="1392508" y="1394228"/>
                <a:ext cx="35999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rot="5400000" flipH="1" flipV="1">
                <a:off x="1570474" y="1498862"/>
                <a:ext cx="28774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 flipH="1" flipV="1">
                <a:off x="1141605" y="1359973"/>
                <a:ext cx="57548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rot="5400000" flipH="1" flipV="1">
                <a:off x="1393131" y="2322855"/>
                <a:ext cx="35874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 rot="5400000" flipH="1" flipV="1">
                <a:off x="1569851" y="2215729"/>
                <a:ext cx="2889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 rot="5400000" flipH="1" flipV="1">
                <a:off x="1142228" y="2354619"/>
                <a:ext cx="57424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1714345" y="2357733"/>
                <a:ext cx="15405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1572504" y="2499736"/>
                <a:ext cx="20461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1429349" y="2641739"/>
                <a:ext cx="2543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Овал 60"/>
              <p:cNvSpPr/>
              <p:nvPr/>
            </p:nvSpPr>
            <p:spPr>
              <a:xfrm>
                <a:off x="1697271" y="1346270"/>
                <a:ext cx="35461" cy="3612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1556744" y="1191810"/>
                <a:ext cx="35460" cy="3612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1413589" y="1048562"/>
                <a:ext cx="34147" cy="3612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2142496" y="2214484"/>
                <a:ext cx="643540" cy="6103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3143266" y="1638997"/>
                <a:ext cx="214075" cy="2142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3143266" y="1782245"/>
                <a:ext cx="214075" cy="2142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3500496" y="1638997"/>
                <a:ext cx="214075" cy="2142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3500496" y="1782245"/>
                <a:ext cx="214075" cy="2142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3857726" y="1638997"/>
                <a:ext cx="214075" cy="2142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3857726" y="1782245"/>
                <a:ext cx="214075" cy="2142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71" name="Прямая соединительная линия 70"/>
              <p:cNvCxnSpPr/>
              <p:nvPr/>
            </p:nvCxnSpPr>
            <p:spPr>
              <a:xfrm rot="5400000" flipH="1" flipV="1">
                <a:off x="3070964" y="2176492"/>
                <a:ext cx="35999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rot="5400000" flipH="1" flipV="1">
                <a:off x="3364450" y="2248116"/>
                <a:ext cx="503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rot="5400000" flipH="1" flipV="1">
                <a:off x="3648119" y="2320363"/>
                <a:ext cx="64773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rot="5400000" flipH="1" flipV="1">
                <a:off x="3005662" y="1518792"/>
                <a:ext cx="32511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 rot="5400000" flipH="1" flipV="1">
                <a:off x="3168517" y="1518792"/>
                <a:ext cx="32511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 rot="5400000" flipH="1" flipV="1">
                <a:off x="3300813" y="1442808"/>
                <a:ext cx="457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rot="5400000" flipH="1" flipV="1">
                <a:off x="3451848" y="1442808"/>
                <a:ext cx="457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rot="5400000" flipH="1" flipV="1">
                <a:off x="3589046" y="1372429"/>
                <a:ext cx="600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 rot="5400000" flipH="1" flipV="1">
                <a:off x="3744981" y="1378035"/>
                <a:ext cx="61161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4050787" y="1072229"/>
                <a:ext cx="25216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3677797" y="1214232"/>
                <a:ext cx="53978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3328447" y="1356235"/>
                <a:ext cx="9495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55"/>
              <p:cNvSpPr txBox="1">
                <a:spLocks noChangeArrowheads="1"/>
              </p:cNvSpPr>
              <p:nvPr/>
            </p:nvSpPr>
            <p:spPr bwMode="auto">
              <a:xfrm>
                <a:off x="425011" y="1057616"/>
                <a:ext cx="511724" cy="27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400" dirty="0" smtClean="0">
                    <a:latin typeface="Times New Roman" pitchFamily="18" charset="0"/>
                    <a:cs typeface="Times New Roman" pitchFamily="18" charset="0"/>
                  </a:rPr>
                  <a:t>6 </a:t>
                </a:r>
                <a:r>
                  <a:rPr lang="en-US" altLang="ru-RU" sz="1400" dirty="0" smtClean="0">
                    <a:latin typeface="Times New Roman" pitchFamily="18" charset="0"/>
                    <a:cs typeface="Times New Roman" pitchFamily="18" charset="0"/>
                  </a:rPr>
                  <a:t>kV</a:t>
                </a:r>
                <a:endParaRPr lang="ru-RU" alt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4214956" y="1043579"/>
                <a:ext cx="357230" cy="35749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4429031" y="1043579"/>
                <a:ext cx="357230" cy="35749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4714027" y="1072229"/>
                <a:ext cx="2167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4786261" y="1214232"/>
                <a:ext cx="1444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4714027" y="1356235"/>
                <a:ext cx="2167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61"/>
              <p:cNvSpPr txBox="1">
                <a:spLocks noChangeArrowheads="1"/>
              </p:cNvSpPr>
              <p:nvPr/>
            </p:nvSpPr>
            <p:spPr bwMode="auto">
              <a:xfrm>
                <a:off x="4138089" y="812007"/>
                <a:ext cx="772000" cy="27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400" dirty="0" smtClean="0">
                    <a:latin typeface="Times New Roman" pitchFamily="18" charset="0"/>
                    <a:cs typeface="Times New Roman" pitchFamily="18" charset="0"/>
                  </a:rPr>
                  <a:t>6/0</a:t>
                </a:r>
                <a:r>
                  <a:rPr lang="en-US" altLang="ru-RU" sz="1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altLang="ru-RU" sz="1400" dirty="0" smtClean="0"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altLang="ru-RU" sz="1400" dirty="0" smtClean="0">
                    <a:latin typeface="Times New Roman" pitchFamily="18" charset="0"/>
                    <a:cs typeface="Times New Roman" pitchFamily="18" charset="0"/>
                  </a:rPr>
                  <a:t>kV</a:t>
                </a:r>
                <a:endParaRPr lang="ru-RU" alt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>
                <a:off x="873804" y="1173126"/>
                <a:ext cx="154975" cy="53562"/>
              </a:xfrm>
              <a:custGeom>
                <a:avLst/>
                <a:gdLst>
                  <a:gd name="connsiteX0" fmla="*/ 0 w 153619"/>
                  <a:gd name="connsiteY0" fmla="*/ 45110 h 53644"/>
                  <a:gd name="connsiteX1" fmla="*/ 36576 w 153619"/>
                  <a:gd name="connsiteY1" fmla="*/ 1219 h 53644"/>
                  <a:gd name="connsiteX2" fmla="*/ 102413 w 153619"/>
                  <a:gd name="connsiteY2" fmla="*/ 52425 h 53644"/>
                  <a:gd name="connsiteX3" fmla="*/ 153619 w 153619"/>
                  <a:gd name="connsiteY3" fmla="*/ 8534 h 5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619" h="53644">
                    <a:moveTo>
                      <a:pt x="0" y="45110"/>
                    </a:moveTo>
                    <a:cubicBezTo>
                      <a:pt x="9753" y="22555"/>
                      <a:pt x="19507" y="0"/>
                      <a:pt x="36576" y="1219"/>
                    </a:cubicBezTo>
                    <a:cubicBezTo>
                      <a:pt x="53645" y="2438"/>
                      <a:pt x="82906" y="51206"/>
                      <a:pt x="102413" y="52425"/>
                    </a:cubicBezTo>
                    <a:cubicBezTo>
                      <a:pt x="121920" y="53644"/>
                      <a:pt x="145085" y="9753"/>
                      <a:pt x="153619" y="853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4" name="Группа 70"/>
              <p:cNvGrpSpPr>
                <a:grpSpLocks/>
              </p:cNvGrpSpPr>
              <p:nvPr/>
            </p:nvGrpSpPr>
            <p:grpSpPr bwMode="auto">
              <a:xfrm>
                <a:off x="2418526" y="2347617"/>
                <a:ext cx="117785" cy="142997"/>
                <a:chOff x="6645824" y="2501381"/>
                <a:chExt cx="353354" cy="357497"/>
              </a:xfrm>
            </p:grpSpPr>
            <p:sp>
              <p:nvSpPr>
                <p:cNvPr id="108" name="Равнобедренный треугольник 107"/>
                <p:cNvSpPr/>
                <p:nvPr/>
              </p:nvSpPr>
              <p:spPr>
                <a:xfrm rot="5400000">
                  <a:off x="6645289" y="2573237"/>
                  <a:ext cx="283387" cy="283682"/>
                </a:xfrm>
                <a:prstGeom prst="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 rot="5400000" flipH="1" flipV="1">
                  <a:off x="6787130" y="2715078"/>
                  <a:ext cx="2833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Прямая соединительная линия 109"/>
                <p:cNvCxnSpPr/>
                <p:nvPr/>
              </p:nvCxnSpPr>
              <p:spPr>
                <a:xfrm rot="5400000" flipH="1" flipV="1">
                  <a:off x="6928470" y="2502111"/>
                  <a:ext cx="71627" cy="709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Группа 75"/>
              <p:cNvGrpSpPr>
                <a:grpSpLocks/>
              </p:cNvGrpSpPr>
              <p:nvPr/>
            </p:nvGrpSpPr>
            <p:grpSpPr bwMode="auto">
              <a:xfrm rot="10800000">
                <a:off x="2283138" y="2432184"/>
                <a:ext cx="354404" cy="303859"/>
                <a:chOff x="6270221" y="2509935"/>
                <a:chExt cx="1063205" cy="642758"/>
              </a:xfrm>
            </p:grpSpPr>
            <p:sp>
              <p:nvSpPr>
                <p:cNvPr id="103" name="Равнобедренный треугольник 102"/>
                <p:cNvSpPr/>
                <p:nvPr/>
              </p:nvSpPr>
              <p:spPr>
                <a:xfrm rot="5400000">
                  <a:off x="6651700" y="2583387"/>
                  <a:ext cx="284572" cy="283681"/>
                </a:xfrm>
                <a:prstGeom prst="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 rot="10800000" flipH="1" flipV="1">
                  <a:off x="6273904" y="2717322"/>
                  <a:ext cx="106380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 rot="5400000" flipH="1" flipV="1">
                  <a:off x="6793540" y="2725227"/>
                  <a:ext cx="28457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 rot="5400000" flipH="1" flipV="1">
                  <a:off x="6931775" y="2514545"/>
                  <a:ext cx="71142" cy="709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 rot="10800000" flipH="1" flipV="1">
                  <a:off x="6273904" y="3154720"/>
                  <a:ext cx="106380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" name="Равнобедренный треугольник 92"/>
              <p:cNvSpPr/>
              <p:nvPr/>
            </p:nvSpPr>
            <p:spPr>
              <a:xfrm>
                <a:off x="1510776" y="1642733"/>
                <a:ext cx="109008" cy="107125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4" name="Равнобедренный треугольник 93"/>
              <p:cNvSpPr/>
              <p:nvPr/>
            </p:nvSpPr>
            <p:spPr>
              <a:xfrm>
                <a:off x="1510776" y="1951653"/>
                <a:ext cx="109008" cy="107125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5" name="Равнобедренный треугольник 94"/>
              <p:cNvSpPr/>
              <p:nvPr/>
            </p:nvSpPr>
            <p:spPr>
              <a:xfrm>
                <a:off x="4287190" y="1169389"/>
                <a:ext cx="107694" cy="108371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6" name="Группа 88"/>
              <p:cNvGrpSpPr>
                <a:grpSpLocks/>
              </p:cNvGrpSpPr>
              <p:nvPr/>
            </p:nvGrpSpPr>
            <p:grpSpPr bwMode="auto">
              <a:xfrm>
                <a:off x="4575372" y="1152000"/>
                <a:ext cx="178876" cy="142876"/>
                <a:chOff x="2357422" y="1643050"/>
                <a:chExt cx="178876" cy="142876"/>
              </a:xfrm>
            </p:grpSpPr>
            <p:grpSp>
              <p:nvGrpSpPr>
                <p:cNvPr id="7" name="Группа 52"/>
                <p:cNvGrpSpPr>
                  <a:grpSpLocks/>
                </p:cNvGrpSpPr>
                <p:nvPr/>
              </p:nvGrpSpPr>
              <p:grpSpPr bwMode="auto">
                <a:xfrm flipV="1">
                  <a:off x="2357422" y="1643050"/>
                  <a:ext cx="142876" cy="142876"/>
                  <a:chOff x="2357422" y="1643050"/>
                  <a:chExt cx="142876" cy="142876"/>
                </a:xfrm>
              </p:grpSpPr>
              <p:cxnSp>
                <p:nvCxnSpPr>
                  <p:cNvPr id="100" name="Прямая соединительная линия 99"/>
                  <p:cNvCxnSpPr/>
                  <p:nvPr/>
                </p:nvCxnSpPr>
                <p:spPr>
                  <a:xfrm rot="16200000" flipH="1">
                    <a:off x="2356823" y="1642768"/>
                    <a:ext cx="71002" cy="7092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Прямая соединительная линия 100"/>
                  <p:cNvCxnSpPr/>
                  <p:nvPr/>
                </p:nvCxnSpPr>
                <p:spPr>
                  <a:xfrm rot="5400000" flipH="1" flipV="1">
                    <a:off x="2428400" y="1642111"/>
                    <a:ext cx="71002" cy="7223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Прямая соединительная линия 101"/>
                  <p:cNvCxnSpPr/>
                  <p:nvPr/>
                </p:nvCxnSpPr>
                <p:spPr>
                  <a:xfrm rot="5400000">
                    <a:off x="2391660" y="1749852"/>
                    <a:ext cx="7224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8" name="Прямая соединительная линия 97"/>
                <p:cNvCxnSpPr/>
                <p:nvPr/>
              </p:nvCxnSpPr>
              <p:spPr>
                <a:xfrm>
                  <a:off x="2427784" y="1715247"/>
                  <a:ext cx="7223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Овал 98"/>
                <p:cNvSpPr/>
                <p:nvPr/>
              </p:nvSpPr>
              <p:spPr>
                <a:xfrm flipV="1">
                  <a:off x="2500017" y="1692826"/>
                  <a:ext cx="35461" cy="3487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sp>
          <p:nvSpPr>
            <p:cNvPr id="38" name="TextBox 88"/>
            <p:cNvSpPr txBox="1">
              <a:spLocks noChangeArrowheads="1"/>
            </p:cNvSpPr>
            <p:nvPr/>
          </p:nvSpPr>
          <p:spPr bwMode="auto">
            <a:xfrm>
              <a:off x="439298" y="3862390"/>
              <a:ext cx="1203765" cy="5325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ru-RU" sz="1100" dirty="0" smtClean="0">
                  <a:latin typeface="Times New Roman" pitchFamily="18" charset="0"/>
                  <a:cs typeface="Times New Roman" pitchFamily="18" charset="0"/>
                </a:rPr>
                <a:t>Control system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 flipV="1">
              <a:off x="1064677" y="3297431"/>
              <a:ext cx="502694" cy="501804"/>
            </a:xfrm>
            <a:prstGeom prst="straightConnector1">
              <a:avLst/>
            </a:prstGeom>
            <a:ln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rot="10800000">
              <a:off x="1656760" y="4217390"/>
              <a:ext cx="928900" cy="1743"/>
            </a:xfrm>
            <a:prstGeom prst="straightConnector1">
              <a:avLst/>
            </a:prstGeom>
            <a:ln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356374" y="2258974"/>
              <a:ext cx="5216258" cy="230981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42" name="Прямоугольник 91"/>
            <p:cNvSpPr>
              <a:spLocks noChangeArrowheads="1"/>
            </p:cNvSpPr>
            <p:nvPr/>
          </p:nvSpPr>
          <p:spPr bwMode="auto">
            <a:xfrm>
              <a:off x="4116388" y="4165601"/>
              <a:ext cx="1638301" cy="30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ru-RU" sz="1600" b="1" dirty="0" smtClean="0">
                  <a:latin typeface="Times New Roman" pitchFamily="18" charset="0"/>
                  <a:cs typeface="Times New Roman" pitchFamily="18" charset="0"/>
                </a:rPr>
                <a:t>UMBT</a:t>
              </a:r>
              <a:endParaRPr lang="en-US" alt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929148" y="2538025"/>
              <a:ext cx="195068" cy="264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929149" y="3027363"/>
              <a:ext cx="214625" cy="214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5" name="Прямоугольник 9"/>
            <p:cNvSpPr>
              <a:spLocks noChangeArrowheads="1"/>
            </p:cNvSpPr>
            <p:nvPr/>
          </p:nvSpPr>
          <p:spPr bwMode="auto">
            <a:xfrm>
              <a:off x="2360614" y="2787900"/>
              <a:ext cx="1636712" cy="45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Thyristor </a:t>
              </a:r>
              <a:endPara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switch</a:t>
              </a:r>
              <a:endPara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Прямая со стрелкой 110"/>
            <p:cNvCxnSpPr/>
            <p:nvPr/>
          </p:nvCxnSpPr>
          <p:spPr>
            <a:xfrm flipH="1" flipV="1">
              <a:off x="1656763" y="4397130"/>
              <a:ext cx="2415207" cy="35856"/>
            </a:xfrm>
            <a:prstGeom prst="straightConnector1">
              <a:avLst/>
            </a:prstGeom>
            <a:ln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 стрелкой 111"/>
            <p:cNvCxnSpPr/>
            <p:nvPr/>
          </p:nvCxnSpPr>
          <p:spPr>
            <a:xfrm flipH="1">
              <a:off x="4071970" y="3297431"/>
              <a:ext cx="486656" cy="1099699"/>
            </a:xfrm>
            <a:prstGeom prst="straightConnector1">
              <a:avLst/>
            </a:prstGeom>
            <a:ln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Прямоугольник 91"/>
          <p:cNvSpPr/>
          <p:nvPr/>
        </p:nvSpPr>
        <p:spPr>
          <a:xfrm>
            <a:off x="785786" y="692696"/>
            <a:ext cx="763284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UNIVERSAL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MODULAR BOOSTER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TRANSFORMER (UMBT)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1331640" y="6697935"/>
            <a:ext cx="5904656" cy="0"/>
          </a:xfrm>
          <a:prstGeom prst="line">
            <a:avLst/>
          </a:prstGeom>
          <a:ln w="3175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2" descr="https://www.nntu.ru/frontend/web/ngtu/files/universitet/brandbook/EN_s_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041803" cy="857232"/>
          </a:xfrm>
          <a:prstGeom prst="rect">
            <a:avLst/>
          </a:prstGeom>
          <a:noFill/>
        </p:spPr>
      </p:pic>
      <p:graphicFrame>
        <p:nvGraphicFramePr>
          <p:cNvPr id="114" name="Таблица 113">
            <a:extLst>
              <a:ext uri="{FF2B5EF4-FFF2-40B4-BE49-F238E27FC236}">
                <a16:creationId xmlns:a16="http://schemas.microsoft.com/office/drawing/2014/main" xmlns="" id="{70501115-144B-4041-B43B-9DBC1E03B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2459728"/>
              </p:ext>
            </p:extLst>
          </p:nvPr>
        </p:nvGraphicFramePr>
        <p:xfrm>
          <a:off x="357158" y="4403608"/>
          <a:ext cx="4786346" cy="2181612"/>
        </p:xfrm>
        <a:graphic>
          <a:graphicData uri="http://schemas.openxmlformats.org/drawingml/2006/table">
            <a:tbl>
              <a:tblPr/>
              <a:tblGrid>
                <a:gridCol w="3643338">
                  <a:extLst>
                    <a:ext uri="{9D8B030D-6E8A-4147-A177-3AD203B41FA5}">
                      <a16:colId xmlns:a16="http://schemas.microsoft.com/office/drawing/2014/main" xmlns="" val="243539212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1702241124"/>
                    </a:ext>
                  </a:extLst>
                </a:gridCol>
              </a:tblGrid>
              <a:tr h="180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Parameter</a:t>
                      </a:r>
                      <a:endParaRPr lang="ru-RU" sz="2000" b="1" dirty="0">
                        <a:effectLst/>
                        <a:latin typeface="New York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Value</a:t>
                      </a:r>
                      <a:endParaRPr lang="ru-RU" sz="2000" b="1" dirty="0">
                        <a:effectLst/>
                        <a:latin typeface="New York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0687221"/>
                  </a:ext>
                </a:extLst>
              </a:tr>
              <a:tr h="1807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Nominal voltage (supply voltage)</a:t>
                      </a:r>
                      <a:endParaRPr lang="ru-RU" sz="2000" dirty="0">
                        <a:effectLst/>
                        <a:latin typeface="New York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6 kV ±10%</a:t>
                      </a:r>
                      <a:endParaRPr lang="ru-RU" sz="2000">
                        <a:effectLst/>
                        <a:latin typeface="New York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403808"/>
                  </a:ext>
                </a:extLst>
              </a:tr>
              <a:tr h="3614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Variation range of the angle voltage phase α</a:t>
                      </a:r>
                      <a:endParaRPr lang="ru-RU" sz="2000" dirty="0">
                        <a:effectLst/>
                        <a:latin typeface="New York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± 5°</a:t>
                      </a:r>
                      <a:endParaRPr lang="ru-RU" sz="2000" dirty="0">
                        <a:effectLst/>
                        <a:latin typeface="New York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8526048"/>
                  </a:ext>
                </a:extLst>
              </a:tr>
              <a:tr h="3614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Measurement resolution of the phase shift voltage α</a:t>
                      </a:r>
                      <a:endParaRPr lang="ru-RU" sz="2000" dirty="0">
                        <a:effectLst/>
                        <a:latin typeface="New York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1.5°</a:t>
                      </a:r>
                      <a:endParaRPr lang="ru-RU" sz="2000" dirty="0">
                        <a:effectLst/>
                        <a:latin typeface="New York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6014194"/>
                  </a:ext>
                </a:extLst>
              </a:tr>
              <a:tr h="1807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Range of regulation voltage </a:t>
                      </a:r>
                      <a:endParaRPr lang="ru-RU" sz="2000" dirty="0">
                        <a:effectLst/>
                        <a:latin typeface="New York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± 10%</a:t>
                      </a:r>
                      <a:endParaRPr lang="ru-RU" sz="2000" dirty="0">
                        <a:effectLst/>
                        <a:latin typeface="New York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2087994"/>
                  </a:ext>
                </a:extLst>
              </a:tr>
              <a:tr h="3614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Regulation discreteness of the voltage amplitude</a:t>
                      </a:r>
                      <a:endParaRPr lang="ru-RU" sz="2000" dirty="0">
                        <a:effectLst/>
                        <a:latin typeface="New York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≤ 1.5%</a:t>
                      </a:r>
                      <a:endParaRPr lang="ru-RU" sz="2000" dirty="0">
                        <a:effectLst/>
                        <a:latin typeface="New York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4795375"/>
                  </a:ext>
                </a:extLst>
              </a:tr>
              <a:tr h="1807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Load power</a:t>
                      </a:r>
                      <a:endParaRPr lang="ru-RU" sz="2000" dirty="0">
                        <a:effectLst/>
                        <a:latin typeface="New York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≤ </a:t>
                      </a:r>
                      <a:r>
                        <a:rPr lang="ru-RU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630</a:t>
                      </a:r>
                      <a:r>
                        <a:rPr lang="en-GB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кVA</a:t>
                      </a:r>
                      <a:endParaRPr lang="ru-RU" sz="2000" dirty="0">
                        <a:effectLst/>
                        <a:latin typeface="New York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9848167"/>
                  </a:ext>
                </a:extLst>
              </a:tr>
              <a:tr h="1807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Shunt-wound transformer power</a:t>
                      </a:r>
                      <a:endParaRPr lang="ru-RU" sz="2000" dirty="0">
                        <a:effectLst/>
                        <a:latin typeface="New York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106 kVA</a:t>
                      </a:r>
                      <a:endParaRPr lang="ru-RU" sz="2000" dirty="0">
                        <a:effectLst/>
                        <a:latin typeface="New York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009710"/>
                  </a:ext>
                </a:extLst>
              </a:tr>
              <a:tr h="1807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Series transformer power</a:t>
                      </a:r>
                      <a:endParaRPr lang="ru-RU" sz="2000" dirty="0">
                        <a:effectLst/>
                        <a:latin typeface="New York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New York"/>
                        </a:rPr>
                        <a:t>3×28 kVA</a:t>
                      </a:r>
                      <a:endParaRPr lang="ru-RU" sz="2000" dirty="0">
                        <a:effectLst/>
                        <a:latin typeface="New York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2069807"/>
                  </a:ext>
                </a:extLst>
              </a:tr>
            </a:tbl>
          </a:graphicData>
        </a:graphic>
      </p:graphicFrame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EBB63095-7F67-4F79-836C-AA943A20F333}"/>
              </a:ext>
            </a:extLst>
          </p:cNvPr>
          <p:cNvSpPr/>
          <p:nvPr/>
        </p:nvSpPr>
        <p:spPr>
          <a:xfrm>
            <a:off x="895361" y="4090257"/>
            <a:ext cx="3184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" panose="02020603050405020304" pitchFamily="18" charset="0"/>
                <a:ea typeface="Times New Roman" panose="02020603050405020304" pitchFamily="18" charset="0"/>
                <a:cs typeface="New York"/>
              </a:rPr>
              <a:t>Technical characteristics of the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" panose="02020603050405020304" pitchFamily="18" charset="0"/>
                <a:ea typeface="Times New Roman" panose="02020603050405020304" pitchFamily="18" charset="0"/>
                <a:cs typeface="New York"/>
              </a:rPr>
              <a:t>UMBT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" panose="02020603050405020304" pitchFamily="18" charset="0"/>
                <a:ea typeface="Times New Roman" panose="02020603050405020304" pitchFamily="18" charset="0"/>
                <a:cs typeface="New York"/>
              </a:rPr>
              <a:t> 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544861" y="5357826"/>
            <a:ext cx="1771574" cy="312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  <a:buClr>
                <a:srgbClr val="0B5395"/>
              </a:buClr>
              <a:defRPr/>
            </a:pPr>
            <a:r>
              <a:rPr lang="en-US" alt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ntellectual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property</a:t>
            </a:r>
            <a:endParaRPr lang="ru-RU" altLang="ru-RU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429388" y="5715016"/>
            <a:ext cx="2573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Patent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RU 2710886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30.12.2019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" name="Picture 156" descr="D:\Патенты\2019\Патент на изобр Кралин+\27106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72132" y="5429264"/>
            <a:ext cx="747473" cy="102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_556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802" y="1231876"/>
            <a:ext cx="312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2643174" y="2143116"/>
            <a:ext cx="2857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6286512" y="2214554"/>
            <a:ext cx="2857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4464843" y="353615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4293879"/>
            <a:ext cx="257173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Thyristor 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switch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09388" y="6143644"/>
            <a:ext cx="257173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Shunt and series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transformers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4333410"/>
            <a:ext cx="257173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 voltage switchgear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692696"/>
            <a:ext cx="763284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UNIVERSAL MODULAR BOOSTER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TRANSFORMER PROTOTYPE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331640" y="6697935"/>
            <a:ext cx="5904656" cy="0"/>
          </a:xfrm>
          <a:prstGeom prst="line">
            <a:avLst/>
          </a:prstGeom>
          <a:ln w="3175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2248208" cy="299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656" y="3953331"/>
            <a:ext cx="2921512" cy="219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222" y="1312408"/>
            <a:ext cx="2210546" cy="294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https://www.nntu.ru/frontend/web/ngtu/files/universitet/brandbook/EN_s_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1041803" cy="857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77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99592" y="714182"/>
            <a:ext cx="763284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POSITIVE </a:t>
            </a: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IMPACT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429132"/>
            <a:ext cx="492922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COMPETITIVE ADVANTAGES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Крест 15"/>
          <p:cNvSpPr/>
          <p:nvPr/>
        </p:nvSpPr>
        <p:spPr>
          <a:xfrm>
            <a:off x="4999679" y="1237682"/>
            <a:ext cx="285752" cy="285752"/>
          </a:xfrm>
          <a:prstGeom prst="plus">
            <a:avLst>
              <a:gd name="adj" fmla="val 3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рест 19"/>
          <p:cNvSpPr/>
          <p:nvPr/>
        </p:nvSpPr>
        <p:spPr>
          <a:xfrm>
            <a:off x="4999679" y="1865908"/>
            <a:ext cx="285752" cy="285752"/>
          </a:xfrm>
          <a:prstGeom prst="plus">
            <a:avLst>
              <a:gd name="adj" fmla="val 3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Крест 20"/>
          <p:cNvSpPr/>
          <p:nvPr/>
        </p:nvSpPr>
        <p:spPr>
          <a:xfrm>
            <a:off x="4999679" y="2510542"/>
            <a:ext cx="285752" cy="285752"/>
          </a:xfrm>
          <a:prstGeom prst="plus">
            <a:avLst>
              <a:gd name="adj" fmla="val 3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рест 21"/>
          <p:cNvSpPr/>
          <p:nvPr/>
        </p:nvSpPr>
        <p:spPr>
          <a:xfrm>
            <a:off x="4994742" y="3000372"/>
            <a:ext cx="285752" cy="285752"/>
          </a:xfrm>
          <a:prstGeom prst="plus">
            <a:avLst>
              <a:gd name="adj" fmla="val 3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331640" y="6697935"/>
            <a:ext cx="5904656" cy="0"/>
          </a:xfrm>
          <a:prstGeom prst="line">
            <a:avLst/>
          </a:prstGeom>
          <a:ln w="3175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364088" y="1196752"/>
            <a:ext cx="33513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Stabilization of voltage level on consumer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buses</a:t>
            </a:r>
          </a:p>
          <a:p>
            <a:pPr algn="just">
              <a:spcAft>
                <a:spcPts val="1200"/>
              </a:spcAf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Reduction of electrical losses in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network</a:t>
            </a:r>
          </a:p>
          <a:p>
            <a:pPr algn="just">
              <a:spcAft>
                <a:spcPts val="1200"/>
              </a:spcAf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Increasing the capacity of power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lines</a:t>
            </a:r>
          </a:p>
          <a:p>
            <a:pPr algn="just">
              <a:spcAft>
                <a:spcPts val="1200"/>
              </a:spcAf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Load equalization of supply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transformers</a:t>
            </a:r>
          </a:p>
          <a:p>
            <a:pPr algn="just">
              <a:spcAft>
                <a:spcPts val="1200"/>
              </a:spcAf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Improving the reliability of power supply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7818" y="4917259"/>
            <a:ext cx="46071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Connection without reconstruction of electrical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networks</a:t>
            </a:r>
          </a:p>
          <a:p>
            <a:pPr algn="just">
              <a:spcAft>
                <a:spcPts val="1200"/>
              </a:spcAft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igh-speed operation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Increased operational life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Фигура, имеющая форму буквы L 33"/>
          <p:cNvSpPr/>
          <p:nvPr/>
        </p:nvSpPr>
        <p:spPr>
          <a:xfrm rot="18674752">
            <a:off x="165190" y="5002162"/>
            <a:ext cx="262954" cy="81913"/>
          </a:xfrm>
          <a:prstGeom prst="corner">
            <a:avLst>
              <a:gd name="adj1" fmla="val 36689"/>
              <a:gd name="adj2" fmla="val 3417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Фигура, имеющая форму буквы L 34"/>
          <p:cNvSpPr/>
          <p:nvPr/>
        </p:nvSpPr>
        <p:spPr>
          <a:xfrm rot="18674752">
            <a:off x="165190" y="5720190"/>
            <a:ext cx="262954" cy="81913"/>
          </a:xfrm>
          <a:prstGeom prst="corner">
            <a:avLst>
              <a:gd name="adj1" fmla="val 36689"/>
              <a:gd name="adj2" fmla="val 3417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Фигура, имеющая форму буквы L 35"/>
          <p:cNvSpPr/>
          <p:nvPr/>
        </p:nvSpPr>
        <p:spPr>
          <a:xfrm rot="18674752">
            <a:off x="184480" y="6119705"/>
            <a:ext cx="262954" cy="81913"/>
          </a:xfrm>
          <a:prstGeom prst="corner">
            <a:avLst>
              <a:gd name="adj1" fmla="val 36689"/>
              <a:gd name="adj2" fmla="val 3417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ест 18"/>
          <p:cNvSpPr/>
          <p:nvPr/>
        </p:nvSpPr>
        <p:spPr>
          <a:xfrm>
            <a:off x="4999679" y="3643314"/>
            <a:ext cx="285752" cy="285752"/>
          </a:xfrm>
          <a:prstGeom prst="plus">
            <a:avLst>
              <a:gd name="adj" fmla="val 3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Picture 2" descr="https://www.nntu.ru/frontend/web/ngtu/files/universitet/brandbook/EN_s_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41803" cy="857232"/>
          </a:xfrm>
          <a:prstGeom prst="rect">
            <a:avLst/>
          </a:prstGeom>
          <a:noFill/>
        </p:spPr>
      </p:pic>
      <p:grpSp>
        <p:nvGrpSpPr>
          <p:cNvPr id="72" name="Группа 71"/>
          <p:cNvGrpSpPr/>
          <p:nvPr/>
        </p:nvGrpSpPr>
        <p:grpSpPr>
          <a:xfrm>
            <a:off x="428596" y="1428736"/>
            <a:ext cx="4421127" cy="2397023"/>
            <a:chOff x="4794343" y="1551428"/>
            <a:chExt cx="4421127" cy="2397023"/>
          </a:xfrm>
        </p:grpSpPr>
        <p:pic>
          <p:nvPicPr>
            <p:cNvPr id="73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4762"/>
            <a:stretch>
              <a:fillRect/>
            </a:stretch>
          </p:blipFill>
          <p:spPr bwMode="auto">
            <a:xfrm flipH="1">
              <a:off x="8457309" y="2066592"/>
              <a:ext cx="609034" cy="37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5557870" y="2231591"/>
              <a:ext cx="1960627" cy="731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Группа 427"/>
            <p:cNvGrpSpPr/>
            <p:nvPr/>
          </p:nvGrpSpPr>
          <p:grpSpPr>
            <a:xfrm rot="16200000">
              <a:off x="5057410" y="2019130"/>
              <a:ext cx="288032" cy="441766"/>
              <a:chOff x="5652120" y="2708920"/>
              <a:chExt cx="216024" cy="345564"/>
            </a:xfrm>
          </p:grpSpPr>
          <p:sp>
            <p:nvSpPr>
              <p:cNvPr id="107" name="Овал 106"/>
              <p:cNvSpPr/>
              <p:nvPr/>
            </p:nvSpPr>
            <p:spPr>
              <a:xfrm>
                <a:off x="5652120" y="2708920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5652120" y="2838460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6" name="Прямая соединительная линия 75"/>
            <p:cNvCxnSpPr/>
            <p:nvPr/>
          </p:nvCxnSpPr>
          <p:spPr>
            <a:xfrm rot="5400000" flipH="1" flipV="1">
              <a:off x="5355228" y="2217627"/>
              <a:ext cx="431227" cy="595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 flipH="1" flipV="1">
              <a:off x="4648170" y="2221171"/>
              <a:ext cx="431227" cy="595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 flipH="1" flipV="1">
              <a:off x="7303672" y="2231804"/>
              <a:ext cx="431227" cy="595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Группа 427"/>
            <p:cNvGrpSpPr/>
            <p:nvPr/>
          </p:nvGrpSpPr>
          <p:grpSpPr>
            <a:xfrm rot="16200000">
              <a:off x="7723549" y="2022673"/>
              <a:ext cx="288032" cy="441766"/>
              <a:chOff x="5652120" y="2708920"/>
              <a:chExt cx="216024" cy="345564"/>
            </a:xfrm>
          </p:grpSpPr>
          <p:sp>
            <p:nvSpPr>
              <p:cNvPr id="105" name="Овал 104"/>
              <p:cNvSpPr/>
              <p:nvPr/>
            </p:nvSpPr>
            <p:spPr>
              <a:xfrm>
                <a:off x="5652120" y="2708920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5652120" y="2838460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80" name="Прямая соединительная линия 79"/>
            <p:cNvCxnSpPr/>
            <p:nvPr/>
          </p:nvCxnSpPr>
          <p:spPr>
            <a:xfrm rot="5400000" flipH="1" flipV="1">
              <a:off x="8016051" y="2235348"/>
              <a:ext cx="431227" cy="595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425791" y="2001210"/>
              <a:ext cx="963623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TVR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6-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kV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>
            <a:xfrm>
              <a:off x="7533651" y="2239512"/>
              <a:ext cx="113032" cy="404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V="1">
              <a:off x="8086543" y="2260169"/>
              <a:ext cx="150732" cy="415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8240715" y="2249536"/>
              <a:ext cx="331485" cy="1833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5417771" y="2231815"/>
              <a:ext cx="150732" cy="415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4862220" y="2239513"/>
              <a:ext cx="118323" cy="499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8324993" y="1736812"/>
              <a:ext cx="8904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Electricity consumer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794343" y="1638202"/>
              <a:ext cx="873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DDS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110/6-</a:t>
              </a:r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kV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538976" y="1551428"/>
              <a:ext cx="689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TS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6-</a:t>
              </a:r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0/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0,4 </a:t>
              </a:r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kV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5393874" y="1846904"/>
              <a:ext cx="11961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Power transmission line </a:t>
              </a:r>
            </a:p>
            <a:p>
              <a:pPr algn="ctr"/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kV</a:t>
              </a:r>
              <a:endParaRPr lang="ru-RU" sz="800" dirty="0"/>
            </a:p>
          </p:txBody>
        </p:sp>
        <p:cxnSp>
          <p:nvCxnSpPr>
            <p:cNvPr id="91" name="Прямая соединительная линия 90"/>
            <p:cNvCxnSpPr/>
            <p:nvPr/>
          </p:nvCxnSpPr>
          <p:spPr>
            <a:xfrm>
              <a:off x="5560369" y="2427039"/>
              <a:ext cx="0" cy="140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>
              <a:off x="8230416" y="2436215"/>
              <a:ext cx="0" cy="14040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5561141" y="2662737"/>
              <a:ext cx="2673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5561137" y="3057192"/>
              <a:ext cx="2673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5556841" y="3459005"/>
              <a:ext cx="2673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5564275" y="3857934"/>
              <a:ext cx="2673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4929190" y="2578275"/>
              <a:ext cx="6649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Un+10%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929191" y="3351283"/>
              <a:ext cx="6684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Un-10%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000628" y="3733007"/>
              <a:ext cx="6032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Un-20%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31272" y="2937026"/>
              <a:ext cx="4366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Un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6907602" y="2480807"/>
              <a:ext cx="0" cy="140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flipV="1">
              <a:off x="6906789" y="2647444"/>
              <a:ext cx="0" cy="648000"/>
            </a:xfrm>
            <a:prstGeom prst="line">
              <a:avLst/>
            </a:prstGeom>
            <a:ln w="28575">
              <a:solidFill>
                <a:srgbClr val="6ABD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Полилиния 102"/>
            <p:cNvSpPr/>
            <p:nvPr/>
          </p:nvSpPr>
          <p:spPr>
            <a:xfrm>
              <a:off x="5565014" y="2690100"/>
              <a:ext cx="1357313" cy="590550"/>
            </a:xfrm>
            <a:custGeom>
              <a:avLst/>
              <a:gdLst>
                <a:gd name="connsiteX0" fmla="*/ 0 w 1809750"/>
                <a:gd name="connsiteY0" fmla="*/ 0 h 590550"/>
                <a:gd name="connsiteX1" fmla="*/ 838200 w 1809750"/>
                <a:gd name="connsiteY1" fmla="*/ 381000 h 590550"/>
                <a:gd name="connsiteX2" fmla="*/ 1809750 w 1809750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0" h="590550">
                  <a:moveTo>
                    <a:pt x="0" y="0"/>
                  </a:moveTo>
                  <a:cubicBezTo>
                    <a:pt x="268287" y="141287"/>
                    <a:pt x="536575" y="282575"/>
                    <a:pt x="838200" y="381000"/>
                  </a:cubicBezTo>
                  <a:cubicBezTo>
                    <a:pt x="1139825" y="479425"/>
                    <a:pt x="1412875" y="566738"/>
                    <a:pt x="1809750" y="590550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6900895" y="2652001"/>
              <a:ext cx="1328738" cy="400050"/>
            </a:xfrm>
            <a:custGeom>
              <a:avLst/>
              <a:gdLst>
                <a:gd name="connsiteX0" fmla="*/ 0 w 1809750"/>
                <a:gd name="connsiteY0" fmla="*/ 0 h 590550"/>
                <a:gd name="connsiteX1" fmla="*/ 838200 w 1809750"/>
                <a:gd name="connsiteY1" fmla="*/ 381000 h 590550"/>
                <a:gd name="connsiteX2" fmla="*/ 1809750 w 1809750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0" h="590550">
                  <a:moveTo>
                    <a:pt x="0" y="0"/>
                  </a:moveTo>
                  <a:cubicBezTo>
                    <a:pt x="268287" y="141287"/>
                    <a:pt x="536575" y="282575"/>
                    <a:pt x="838200" y="381000"/>
                  </a:cubicBezTo>
                  <a:cubicBezTo>
                    <a:pt x="1139825" y="479425"/>
                    <a:pt x="1412875" y="566738"/>
                    <a:pt x="1809750" y="590550"/>
                  </a:cubicBezTo>
                </a:path>
              </a:pathLst>
            </a:custGeom>
            <a:ln w="28575">
              <a:solidFill>
                <a:srgbClr val="6ABD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9" name="Прямоугольник 108"/>
          <p:cNvSpPr/>
          <p:nvPr/>
        </p:nvSpPr>
        <p:spPr>
          <a:xfrm>
            <a:off x="5357818" y="4429132"/>
            <a:ext cx="364333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COMPETITIVE ADVANTAGES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715008" y="4994988"/>
            <a:ext cx="3357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lectric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power complex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enterprises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Industrial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enterprises with a multi-level internal power supply system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Стрелка вправо 110"/>
          <p:cNvSpPr/>
          <p:nvPr/>
        </p:nvSpPr>
        <p:spPr>
          <a:xfrm>
            <a:off x="5500694" y="5143512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трелка вправо 111"/>
          <p:cNvSpPr/>
          <p:nvPr/>
        </p:nvSpPr>
        <p:spPr>
          <a:xfrm>
            <a:off x="5500694" y="5643578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36806" y="64598"/>
            <a:ext cx="749113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785926"/>
            <a:ext cx="9144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Electric Power Engineering, Power Supply and Power Electronics Department</a:t>
            </a:r>
          </a:p>
          <a:p>
            <a:pPr algn="ctr"/>
            <a:endParaRPr lang="ru-RU" alt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 </a:t>
            </a:r>
            <a:r>
              <a:rPr lang="en-US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Manager</a:t>
            </a:r>
          </a:p>
          <a:p>
            <a:pPr algn="ctr"/>
            <a:r>
              <a:rPr lang="en-US" alt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DSc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professor </a:t>
            </a:r>
            <a:r>
              <a:rPr lang="en-US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Elena </a:t>
            </a:r>
            <a:r>
              <a:rPr lang="en-US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Sosnina</a:t>
            </a:r>
            <a:endParaRPr lang="ru-RU" alt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+7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9092872290,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sosnina@nntu.ru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331640" y="6697935"/>
            <a:ext cx="5904656" cy="0"/>
          </a:xfrm>
          <a:prstGeom prst="line">
            <a:avLst/>
          </a:prstGeom>
          <a:ln w="3175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ww.nntu.ru/frontend/web/ngtu/files/universitet/brandbook/EN_osnovna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886075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442</Words>
  <Application>Microsoft Office PowerPoint</Application>
  <PresentationFormat>Экран (4:3)</PresentationFormat>
  <Paragraphs>125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lab-5</dc:creator>
  <cp:lastModifiedBy>LEP-2</cp:lastModifiedBy>
  <cp:revision>169</cp:revision>
  <cp:lastPrinted>2019-12-09T10:27:42Z</cp:lastPrinted>
  <dcterms:created xsi:type="dcterms:W3CDTF">2016-09-19T11:40:16Z</dcterms:created>
  <dcterms:modified xsi:type="dcterms:W3CDTF">2020-10-06T15:14:20Z</dcterms:modified>
</cp:coreProperties>
</file>